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59" r:id="rId4"/>
    <p:sldId id="277" r:id="rId5"/>
    <p:sldId id="278" r:id="rId6"/>
    <p:sldId id="270" r:id="rId7"/>
    <p:sldId id="262" r:id="rId8"/>
    <p:sldId id="263" r:id="rId9"/>
    <p:sldId id="266" r:id="rId10"/>
    <p:sldId id="269" r:id="rId11"/>
    <p:sldId id="267" r:id="rId12"/>
    <p:sldId id="276" r:id="rId13"/>
    <p:sldId id="279" r:id="rId14"/>
    <p:sldId id="275" r:id="rId15"/>
    <p:sldId id="271" r:id="rId16"/>
    <p:sldId id="265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3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79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80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14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36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30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85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8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6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5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31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17F57-3789-496A-B82D-FFC37E0005D7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2011-3832-4D4B-8A3A-E3EF2B649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87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atercolor Paper Rainbow Color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480767"/>
            <a:ext cx="11052883" cy="586778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766" y="622168"/>
            <a:ext cx="10779034" cy="54215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4400" dirty="0" smtClean="0">
                <a:latin typeface="AR BLANCA" panose="02000000000000000000" pitchFamily="2" charset="0"/>
              </a:rPr>
              <a:t>Le insegnanti delle scuole dell’infanzia statali dell’Istituto comprensivo di Capo di Ponte con i fondi PON « Ambienti didattici innovativi per la scuola dell’infanzia» hanno potuto rivoluzionare gli ambienti e gli spazi delle proprie scuole</a:t>
            </a:r>
            <a:endParaRPr lang="it-IT" sz="44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794" y="90168"/>
            <a:ext cx="7400381" cy="1614807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AR BLANCA" panose="02000000000000000000" pitchFamily="2" charset="0"/>
              </a:rPr>
              <a:t>Digital </a:t>
            </a:r>
            <a:r>
              <a:rPr lang="it-IT" sz="3600" dirty="0" err="1" smtClean="0">
                <a:latin typeface="AR BLANCA" panose="02000000000000000000" pitchFamily="2" charset="0"/>
              </a:rPr>
              <a:t>board</a:t>
            </a:r>
            <a:r>
              <a:rPr lang="it-IT" sz="3600" smtClean="0">
                <a:latin typeface="AR BLANCA" panose="02000000000000000000" pitchFamily="2" charset="0"/>
              </a:rPr>
              <a:t>: monitor </a:t>
            </a:r>
            <a:r>
              <a:rPr lang="it-IT" sz="3600" dirty="0" smtClean="0">
                <a:latin typeface="AR BLANCA" panose="02000000000000000000" pitchFamily="2" charset="0"/>
              </a:rPr>
              <a:t>digitali interattivi per sviluppare le competenze digitali degli alunni e favorire un apprendimento attivo e collaborativo.</a:t>
            </a:r>
            <a:endParaRPr lang="it-IT" sz="36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18" y="3624944"/>
            <a:ext cx="3674225" cy="27556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968" y="1815966"/>
            <a:ext cx="3550917" cy="3982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26" y="365125"/>
            <a:ext cx="3979817" cy="29848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0323" y="2808153"/>
            <a:ext cx="4229459" cy="31720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90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383" y="85725"/>
            <a:ext cx="7200923" cy="2657475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AR BLANCA" panose="02000000000000000000" pitchFamily="2" charset="0"/>
              </a:rPr>
              <a:t>Piani luminosi per stimolare i cinque sensi, per sviluppare la motricità fine, per favorire le capacità di osservazione, ma anche per «giocare» </a:t>
            </a:r>
            <a:br>
              <a:rPr lang="it-IT" sz="3200" dirty="0" smtClean="0">
                <a:latin typeface="AR BLANCA" panose="02000000000000000000" pitchFamily="2" charset="0"/>
              </a:rPr>
            </a:br>
            <a:r>
              <a:rPr lang="it-IT" sz="3200" dirty="0" smtClean="0">
                <a:latin typeface="AR BLANCA" panose="02000000000000000000" pitchFamily="2" charset="0"/>
              </a:rPr>
              <a:t>con oggetti trasparenti, traslucidi, e…</a:t>
            </a:r>
            <a:endParaRPr lang="it-IT" sz="32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032" y="2743200"/>
            <a:ext cx="3162207" cy="2371656"/>
          </a:xfrm>
          <a:ln w="381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85363" y="176861"/>
            <a:ext cx="4400757" cy="3300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01493" y="3688773"/>
            <a:ext cx="3792615" cy="28444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2821" y="3929028"/>
            <a:ext cx="3472272" cy="2604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816" y="160257"/>
            <a:ext cx="11136984" cy="1530432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AR BLANCA" panose="02000000000000000000" pitchFamily="2" charset="0"/>
              </a:rPr>
              <a:t>Bee-bot e Blue-bot: robot educativi a forma di apine per sviluppare la logica, la lateralizzazione e muoversi con intenzionalità nello spazio.</a:t>
            </a:r>
            <a:endParaRPr lang="it-IT" sz="32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-1344" r="302" b="30921"/>
          <a:stretch/>
        </p:blipFill>
        <p:spPr>
          <a:xfrm>
            <a:off x="216816" y="2524992"/>
            <a:ext cx="3620587" cy="3730336"/>
          </a:xfrm>
          <a:ln w="38100">
            <a:solidFill>
              <a:schemeClr val="bg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" r="1103" b="26141"/>
          <a:stretch/>
        </p:blipFill>
        <p:spPr>
          <a:xfrm>
            <a:off x="4185502" y="1690689"/>
            <a:ext cx="3769105" cy="38164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9"/>
          <a:stretch/>
        </p:blipFill>
        <p:spPr>
          <a:xfrm>
            <a:off x="8243951" y="2174468"/>
            <a:ext cx="3679342" cy="36652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058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96" y="-697584"/>
            <a:ext cx="11690153" cy="2281287"/>
          </a:xfrm>
        </p:spPr>
        <p:txBody>
          <a:bodyPr>
            <a:normAutofit/>
          </a:bodyPr>
          <a:lstStyle/>
          <a:p>
            <a:r>
              <a:rPr lang="it-IT" sz="5300" dirty="0" smtClean="0">
                <a:latin typeface="AR BLANCA" panose="02000000000000000000" pitchFamily="2" charset="0"/>
              </a:rPr>
              <a:t/>
            </a:r>
            <a:br>
              <a:rPr lang="it-IT" sz="5300" dirty="0" smtClean="0">
                <a:latin typeface="AR BLANCA" panose="02000000000000000000" pitchFamily="2" charset="0"/>
              </a:rPr>
            </a:br>
            <a:r>
              <a:rPr lang="it-IT" sz="5300" dirty="0" smtClean="0">
                <a:latin typeface="AR BLANCA" panose="02000000000000000000" pitchFamily="2" charset="0"/>
              </a:rPr>
              <a:t>Laboratori creativi e non:</a:t>
            </a: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3600" dirty="0" smtClean="0">
                <a:latin typeface="AR BLANCA" panose="02000000000000000000" pitchFamily="2" charset="0"/>
              </a:rPr>
              <a:t>per diventare musicisti, </a:t>
            </a:r>
            <a:endParaRPr lang="it-IT" sz="3600" dirty="0">
              <a:latin typeface="AR BLANCA" panose="02000000000000000000" pitchFamily="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2" y="1621258"/>
            <a:ext cx="4893841" cy="4893841"/>
          </a:xfrm>
          <a:ln w="57150">
            <a:solidFill>
              <a:schemeClr val="bg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13" y="914400"/>
            <a:ext cx="5330536" cy="5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674" y="-243839"/>
            <a:ext cx="11075126" cy="1934528"/>
          </a:xfrm>
        </p:spPr>
        <p:txBody>
          <a:bodyPr/>
          <a:lstStyle/>
          <a:p>
            <a:r>
              <a:rPr lang="it-IT" dirty="0" smtClean="0">
                <a:latin typeface="AR BLANCA" panose="02000000000000000000" pitchFamily="2" charset="0"/>
              </a:rPr>
              <a:t> attori, burattinai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06" y="1803366"/>
            <a:ext cx="3292269" cy="438969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4" y="322118"/>
            <a:ext cx="6278096" cy="62780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01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1913" y="169683"/>
            <a:ext cx="11425287" cy="1508288"/>
          </a:xfrm>
        </p:spPr>
        <p:txBody>
          <a:bodyPr/>
          <a:lstStyle/>
          <a:p>
            <a:r>
              <a:rPr lang="it-IT" dirty="0" smtClean="0">
                <a:latin typeface="AR BLANCA" panose="02000000000000000000" pitchFamily="2" charset="0"/>
              </a:rPr>
              <a:t> pittori,                           pedoni o vigili,</a:t>
            </a:r>
            <a:endParaRPr lang="it-IT" dirty="0">
              <a:latin typeface="AR BLANCA" panose="02000000000000000000" pitchFamily="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5" y="1372778"/>
            <a:ext cx="5175694" cy="51756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7" y="1267691"/>
            <a:ext cx="5494111" cy="54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7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046" y="1"/>
            <a:ext cx="7629067" cy="1586431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AR BLANCA" panose="02000000000000000000" pitchFamily="2" charset="0"/>
              </a:rPr>
              <a:t>m</a:t>
            </a:r>
            <a:r>
              <a:rPr lang="it-IT" sz="3600" dirty="0" smtClean="0">
                <a:latin typeface="AR BLANCA" panose="02000000000000000000" pitchFamily="2" charset="0"/>
              </a:rPr>
              <a:t>a per non farci mancare nulla, forse, </a:t>
            </a:r>
            <a:br>
              <a:rPr lang="it-IT" sz="3600" dirty="0" smtClean="0">
                <a:latin typeface="AR BLANCA" panose="02000000000000000000" pitchFamily="2" charset="0"/>
              </a:rPr>
            </a:br>
            <a:r>
              <a:rPr lang="it-IT" sz="3600" dirty="0" smtClean="0">
                <a:latin typeface="AR BLANCA" panose="02000000000000000000" pitchFamily="2" charset="0"/>
              </a:rPr>
              <a:t>anche un po’ scienziati…</a:t>
            </a:r>
            <a:endParaRPr lang="it-IT" sz="3600" dirty="0">
              <a:latin typeface="AR BLANCA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7" y="2043632"/>
            <a:ext cx="3648247" cy="273618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06" y="1815736"/>
            <a:ext cx="3601029" cy="48013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87" y="939823"/>
            <a:ext cx="4097482" cy="40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30" y="0"/>
            <a:ext cx="6834432" cy="1915885"/>
          </a:xfrm>
        </p:spPr>
        <p:txBody>
          <a:bodyPr>
            <a:normAutofit fontScale="90000"/>
          </a:bodyPr>
          <a:lstStyle/>
          <a:p>
            <a:r>
              <a:rPr lang="it-IT" sz="3200" smtClean="0">
                <a:latin typeface="AR BLANCA" panose="02000000000000000000" pitchFamily="2" charset="0"/>
              </a:rPr>
              <a:t/>
            </a:r>
            <a:br>
              <a:rPr lang="it-IT" sz="3200" smtClean="0">
                <a:latin typeface="AR BLANCA" panose="02000000000000000000" pitchFamily="2" charset="0"/>
              </a:rPr>
            </a:br>
            <a:r>
              <a:rPr lang="it-IT" sz="3200" smtClean="0">
                <a:latin typeface="AR BLANCA" panose="02000000000000000000" pitchFamily="2" charset="0"/>
              </a:rPr>
              <a:t>E </a:t>
            </a:r>
            <a:r>
              <a:rPr lang="it-IT" sz="3200" dirty="0" smtClean="0">
                <a:latin typeface="AR BLANCA" panose="02000000000000000000" pitchFamily="2" charset="0"/>
              </a:rPr>
              <a:t>per finire panchine porta giochi, tavolini, orto - fioriere, vasche gioco per arredare gli spazi esterni ed offrire la possibilità ai bimbi di fare « nuove esperienze» all’aria aperta.</a:t>
            </a:r>
            <a:endParaRPr lang="it-IT" sz="32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" y="2476575"/>
            <a:ext cx="4013896" cy="401389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25" y="2821823"/>
            <a:ext cx="2831375" cy="37751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67" y="3255569"/>
            <a:ext cx="4118378" cy="30887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67" y="212417"/>
            <a:ext cx="3251200" cy="2438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5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35429"/>
            <a:ext cx="8908869" cy="1515291"/>
          </a:xfrm>
        </p:spPr>
        <p:txBody>
          <a:bodyPr>
            <a:normAutofit/>
          </a:bodyPr>
          <a:lstStyle/>
          <a:p>
            <a:r>
              <a:rPr lang="it-IT" sz="1400" dirty="0" smtClean="0">
                <a:latin typeface="AR DARLING" panose="02000000000000000000" pitchFamily="2" charset="0"/>
              </a:rPr>
              <a:t>   </a:t>
            </a:r>
            <a:r>
              <a:rPr lang="it-IT" sz="4800" dirty="0" smtClean="0">
                <a:latin typeface="AR BLANCA" panose="02000000000000000000" pitchFamily="2" charset="0"/>
              </a:rPr>
              <a:t>UNA SCUOLA PER IL FUTURO</a:t>
            </a:r>
            <a:br>
              <a:rPr lang="it-IT" sz="4800" dirty="0" smtClean="0">
                <a:latin typeface="AR BLANCA" panose="02000000000000000000" pitchFamily="2" charset="0"/>
              </a:rPr>
            </a:br>
            <a:r>
              <a:rPr lang="it-IT" sz="4800" dirty="0" smtClean="0">
                <a:latin typeface="AR BLANCA" panose="02000000000000000000" pitchFamily="2" charset="0"/>
              </a:rPr>
              <a:t>dalle «routine» al…digitale</a:t>
            </a:r>
            <a:endParaRPr lang="it-IT" sz="4800" dirty="0">
              <a:latin typeface="AR BLANCA" panose="020000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47" y="3760123"/>
            <a:ext cx="3907245" cy="293043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9" y="2061212"/>
            <a:ext cx="3744686" cy="280851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" y="2061212"/>
            <a:ext cx="3805923" cy="27442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4259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ainbow Colors Background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658222"/>
            <a:ext cx="11573692" cy="56206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1885" y="658223"/>
            <a:ext cx="11364685" cy="562065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dirty="0" smtClean="0">
                <a:latin typeface="AR BLANCA" panose="02000000000000000000" pitchFamily="2" charset="0"/>
              </a:rPr>
              <a:t>Nelle scelte operate le docenti di </a:t>
            </a:r>
            <a:r>
              <a:rPr lang="it-IT" dirty="0">
                <a:latin typeface="AR BLANCA" panose="02000000000000000000" pitchFamily="2" charset="0"/>
              </a:rPr>
              <a:t>ciascun plesso hanno valutato attentamente alcuni aspetti riferiti sia alla struttura dell’edificio nel quale operano (ambienti/aule disponibili, eventuali spazi da “ripensare”), </a:t>
            </a:r>
            <a:r>
              <a:rPr lang="it-IT" dirty="0" smtClean="0">
                <a:latin typeface="AR BLANCA" panose="02000000000000000000" pitchFamily="2" charset="0"/>
              </a:rPr>
              <a:t>sia </a:t>
            </a:r>
            <a:r>
              <a:rPr lang="it-IT" dirty="0">
                <a:latin typeface="AR BLANCA" panose="02000000000000000000" pitchFamily="2" charset="0"/>
              </a:rPr>
              <a:t>agli arredi e ai materiali educativi didattici di cui </a:t>
            </a:r>
            <a:r>
              <a:rPr lang="it-IT" dirty="0" smtClean="0">
                <a:latin typeface="AR BLANCA" panose="02000000000000000000" pitchFamily="2" charset="0"/>
              </a:rPr>
              <a:t>già disponevano, </a:t>
            </a:r>
            <a:r>
              <a:rPr lang="it-IT" dirty="0">
                <a:latin typeface="AR BLANCA" panose="02000000000000000000" pitchFamily="2" charset="0"/>
              </a:rPr>
              <a:t>nonché alla somma economica a loro disposizione.</a:t>
            </a:r>
          </a:p>
        </p:txBody>
      </p:sp>
    </p:spTree>
    <p:extLst>
      <p:ext uri="{BB962C8B-B14F-4D97-AF65-F5344CB8AC3E}">
        <p14:creationId xmlns:p14="http://schemas.microsoft.com/office/powerpoint/2010/main" val="11224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1691" y="60960"/>
            <a:ext cx="4987107" cy="1506583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4000" dirty="0" smtClean="0">
                <a:latin typeface="AR BLANCA" panose="02000000000000000000" pitchFamily="2" charset="0"/>
              </a:rPr>
              <a:t/>
            </a:r>
            <a:br>
              <a:rPr lang="it-IT" sz="4000" dirty="0" smtClean="0">
                <a:latin typeface="AR BLANCA" panose="02000000000000000000" pitchFamily="2" charset="0"/>
              </a:rPr>
            </a:br>
            <a:r>
              <a:rPr lang="it-IT" sz="4000" dirty="0">
                <a:latin typeface="AR BLANCA" panose="02000000000000000000" pitchFamily="2" charset="0"/>
              </a:rPr>
              <a:t/>
            </a:r>
            <a:br>
              <a:rPr lang="it-IT" sz="4000" dirty="0">
                <a:latin typeface="AR BLANCA" panose="02000000000000000000" pitchFamily="2" charset="0"/>
              </a:rPr>
            </a:br>
            <a:r>
              <a:rPr lang="it-IT" sz="3600" dirty="0" smtClean="0">
                <a:latin typeface="AR BLANCA" panose="02000000000000000000" pitchFamily="2" charset="0"/>
              </a:rPr>
              <a:t>Blocchi morbidi, panchine in legno, panchette graduate consentono di delimitare spazi, creare strutture, offrire sedute ogni volta diverse a seconda dell’attività che viene proposta. </a:t>
            </a:r>
            <a:endParaRPr lang="it-IT" sz="36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6" y="280852"/>
            <a:ext cx="3927521" cy="2573382"/>
          </a:xfrm>
          <a:ln w="38100">
            <a:solidFill>
              <a:schemeClr val="bg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" y="60960"/>
            <a:ext cx="3735976" cy="37359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25" y="77981"/>
            <a:ext cx="3172691" cy="31726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6" y="3929370"/>
            <a:ext cx="3741222" cy="28059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580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7674" y="104775"/>
            <a:ext cx="8033517" cy="223318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t-IT" sz="3600" dirty="0" smtClean="0">
                <a:latin typeface="AR BLANCA" panose="02000000000000000000" pitchFamily="2" charset="0"/>
              </a:rPr>
              <a:t>Protezioni murali, tappetoni, cuscini e cuscinoni creano spazi per giocare, rilassarsi, leggere, ascoltare musica e raccontarsi.</a:t>
            </a:r>
            <a:endParaRPr lang="it-IT" sz="3600" dirty="0">
              <a:latin typeface="AR BLANCA" panose="02000000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70" y="3616468"/>
            <a:ext cx="4183122" cy="2410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51" y="1205346"/>
            <a:ext cx="3297439" cy="440574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9" y="2410691"/>
            <a:ext cx="3962401" cy="297180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09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975" y="122548"/>
            <a:ext cx="7861955" cy="210217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AR BLANCA" panose="02000000000000000000" pitchFamily="2" charset="0"/>
              </a:rPr>
              <a:t>Mobili a giorno e con antine, mobili con cassette che per dimensioni permettono di creare e strutturare nuovi angoli e ai bambini di «scegliere» e riordinare materiali e giochi in autonomia.</a:t>
            </a:r>
            <a:endParaRPr lang="it-IT" sz="32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21" y="195284"/>
            <a:ext cx="2258288" cy="3011050"/>
          </a:xfrm>
          <a:ln w="38100">
            <a:solidFill>
              <a:schemeClr val="bg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96" y="2801140"/>
            <a:ext cx="3962839" cy="22290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8" y="2224726"/>
            <a:ext cx="3216701" cy="428893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13" y="3422665"/>
            <a:ext cx="2411359" cy="32151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49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0777" y="87087"/>
            <a:ext cx="3526972" cy="357051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AR BLANCA" panose="02000000000000000000" pitchFamily="2" charset="0"/>
              </a:rPr>
              <a:t>Librerie, espositori per arredare l’angolo lettura dove poter sfogliare e leggere libri, ma anche ascoltare racconti e inventare storie.</a:t>
            </a:r>
            <a:br>
              <a:rPr lang="it-IT" sz="3200" dirty="0" smtClean="0">
                <a:latin typeface="AR BLANCA" panose="02000000000000000000" pitchFamily="2" charset="0"/>
              </a:rPr>
            </a:br>
            <a:endParaRPr lang="it-IT" sz="3200" dirty="0">
              <a:latin typeface="AR BLANCA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6" y="4104096"/>
            <a:ext cx="2016579" cy="26887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05" y="3321593"/>
            <a:ext cx="4511041" cy="33832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09" y="278309"/>
            <a:ext cx="3748076" cy="28110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" y="87087"/>
            <a:ext cx="3705496" cy="370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10" y="3245031"/>
            <a:ext cx="1958285" cy="35364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03" y="4175498"/>
            <a:ext cx="1571707" cy="26059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8671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1" y="4066902"/>
            <a:ext cx="4162695" cy="1759131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AR BLANCA" panose="02000000000000000000" pitchFamily="2" charset="0"/>
              </a:rPr>
              <a:t>I percorsi morbidi per assecondare il bisogno dei bambini di movimento, esplorazione dello spazio, di conoscenza del proprio corpo, delle proprie potenzialità e dei propri limiti.</a:t>
            </a:r>
            <a:endParaRPr lang="it-IT" sz="3200" dirty="0">
              <a:latin typeface="AR BLANCA" panose="02000000000000000000" pitchFamily="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64" y="177115"/>
            <a:ext cx="3487189" cy="2615391"/>
          </a:xfrm>
          <a:ln w="38100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4" y="1997529"/>
            <a:ext cx="3466012" cy="46213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0"/>
            <a:ext cx="3959497" cy="29696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3"/>
          <a:stretch/>
        </p:blipFill>
        <p:spPr>
          <a:xfrm>
            <a:off x="8458201" y="2969623"/>
            <a:ext cx="3550720" cy="35532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47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794" y="365125"/>
            <a:ext cx="7680960" cy="1176292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AR BLANCA" panose="02000000000000000000" pitchFamily="2" charset="0"/>
              </a:rPr>
              <a:t>LIM dove è possibile scrivere, disegnare in modalità </a:t>
            </a:r>
            <a:r>
              <a:rPr lang="it-IT" sz="3600" dirty="0" err="1" smtClean="0">
                <a:latin typeface="AR BLANCA" panose="02000000000000000000" pitchFamily="2" charset="0"/>
              </a:rPr>
              <a:t>touch</a:t>
            </a:r>
            <a:r>
              <a:rPr lang="it-IT" sz="3600" dirty="0">
                <a:latin typeface="AR BLANCA" panose="02000000000000000000" pitchFamily="2" charset="0"/>
              </a:rPr>
              <a:t> </a:t>
            </a:r>
            <a:r>
              <a:rPr lang="it-IT" sz="3600" dirty="0" smtClean="0">
                <a:latin typeface="AR BLANCA" panose="02000000000000000000" pitchFamily="2" charset="0"/>
              </a:rPr>
              <a:t>screen, visualizzare file, filmati, libri, proporre giochi didattici utilizzando software o siti dedicati.</a:t>
            </a:r>
            <a:endParaRPr lang="it-IT" sz="3600" dirty="0">
              <a:latin typeface="AR BLANCA" panose="02000000000000000000" pitchFamily="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867" y="2582421"/>
            <a:ext cx="4352925" cy="3264693"/>
          </a:xfrm>
          <a:ln w="38100">
            <a:solidFill>
              <a:schemeClr val="bg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08" y="3884023"/>
            <a:ext cx="3738183" cy="28036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7"/>
          <a:stretch/>
        </p:blipFill>
        <p:spPr>
          <a:xfrm rot="5400000">
            <a:off x="8209000" y="332771"/>
            <a:ext cx="3522318" cy="31627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64" y="2140130"/>
            <a:ext cx="3925389" cy="39253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0268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</TotalTime>
  <Words>323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 BLANCA</vt:lpstr>
      <vt:lpstr>AR DARLING</vt:lpstr>
      <vt:lpstr>Arial</vt:lpstr>
      <vt:lpstr>Calibri</vt:lpstr>
      <vt:lpstr>Calibri Light</vt:lpstr>
      <vt:lpstr>Tema di Office</vt:lpstr>
      <vt:lpstr>Presentazione standard di PowerPoint</vt:lpstr>
      <vt:lpstr>   UNA SCUOLA PER IL FUTURO dalle «routine» al…digitale</vt:lpstr>
      <vt:lpstr>Nelle scelte operate le docenti di ciascun plesso hanno valutato attentamente alcuni aspetti riferiti sia alla struttura dell’edificio nel quale operano (ambienti/aule disponibili, eventuali spazi da “ripensare”), sia agli arredi e ai materiali educativi didattici di cui già disponevano, nonché alla somma economica a loro disposizione.</vt:lpstr>
      <vt:lpstr>                 Blocchi morbidi, panchine in legno, panchette graduate consentono di delimitare spazi, creare strutture, offrire sedute ogni volta diverse a seconda dell’attività che viene proposta. </vt:lpstr>
      <vt:lpstr>Protezioni murali, tappetoni, cuscini e cuscinoni creano spazi per giocare, rilassarsi, leggere, ascoltare musica e raccontarsi.</vt:lpstr>
      <vt:lpstr>Mobili a giorno e con antine, mobili con cassette che per dimensioni permettono di creare e strutturare nuovi angoli e ai bambini di «scegliere» e riordinare materiali e giochi in autonomia.</vt:lpstr>
      <vt:lpstr>Librerie, espositori per arredare l’angolo lettura dove poter sfogliare e leggere libri, ma anche ascoltare racconti e inventare storie. </vt:lpstr>
      <vt:lpstr>I percorsi morbidi per assecondare il bisogno dei bambini di movimento, esplorazione dello spazio, di conoscenza del proprio corpo, delle proprie potenzialità e dei propri limiti.</vt:lpstr>
      <vt:lpstr>LIM dove è possibile scrivere, disegnare in modalità touch screen, visualizzare file, filmati, libri, proporre giochi didattici utilizzando software o siti dedicati.</vt:lpstr>
      <vt:lpstr>Digital board: monitor digitali interattivi per sviluppare le competenze digitali degli alunni e favorire un apprendimento attivo e collaborativo.</vt:lpstr>
      <vt:lpstr>Piani luminosi per stimolare i cinque sensi, per sviluppare la motricità fine, per favorire le capacità di osservazione, ma anche per «giocare»  con oggetti trasparenti, traslucidi, e…</vt:lpstr>
      <vt:lpstr>Bee-bot e Blue-bot: robot educativi a forma di apine per sviluppare la logica, la lateralizzazione e muoversi con intenzionalità nello spazio.</vt:lpstr>
      <vt:lpstr> Laboratori creativi e non: per diventare musicisti, </vt:lpstr>
      <vt:lpstr> attori, burattinai</vt:lpstr>
      <vt:lpstr> pittori,                           pedoni o vigili,</vt:lpstr>
      <vt:lpstr>ma per non farci mancare nulla, forse,  anche un po’ scienziati…</vt:lpstr>
      <vt:lpstr> E per finire panchine porta giochi, tavolini, orto - fioriere, vasche gioco per arredare gli spazi esterni ed offrire la possibilità ai bimbi di fare « nuove esperienze» all’aria aperta.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SCUOLA PER IL FUTURO dalle «routine» al…digitale</dc:title>
  <dc:creator>User</dc:creator>
  <cp:lastModifiedBy>User</cp:lastModifiedBy>
  <cp:revision>58</cp:revision>
  <dcterms:created xsi:type="dcterms:W3CDTF">2023-10-22T14:42:25Z</dcterms:created>
  <dcterms:modified xsi:type="dcterms:W3CDTF">2023-11-08T06:52:00Z</dcterms:modified>
</cp:coreProperties>
</file>